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2"/>
  </p:notesMasterIdLst>
  <p:handoutMasterIdLst>
    <p:handoutMasterId r:id="rId23"/>
  </p:handoutMasterIdLst>
  <p:sldIdLst>
    <p:sldId id="277" r:id="rId5"/>
    <p:sldId id="396" r:id="rId6"/>
    <p:sldId id="432" r:id="rId7"/>
    <p:sldId id="417" r:id="rId8"/>
    <p:sldId id="426" r:id="rId9"/>
    <p:sldId id="431" r:id="rId10"/>
    <p:sldId id="428" r:id="rId11"/>
    <p:sldId id="430" r:id="rId12"/>
    <p:sldId id="418" r:id="rId13"/>
    <p:sldId id="429" r:id="rId14"/>
    <p:sldId id="419" r:id="rId15"/>
    <p:sldId id="264" r:id="rId16"/>
    <p:sldId id="263" r:id="rId17"/>
    <p:sldId id="435" r:id="rId18"/>
    <p:sldId id="434" r:id="rId19"/>
    <p:sldId id="436" r:id="rId20"/>
    <p:sldId id="422" r:id="rId21"/>
  </p:sldIdLst>
  <p:sldSz cx="243713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pos="2194" userDrawn="1">
          <p15:clr>
            <a:srgbClr val="A4A3A4"/>
          </p15:clr>
        </p15:guide>
        <p15:guide id="3" orient="horz" pos="19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BFCD"/>
    <a:srgbClr val="A0A1A1"/>
    <a:srgbClr val="D9D9D9"/>
    <a:srgbClr val="EBADCC"/>
    <a:srgbClr val="ADCCCC"/>
    <a:srgbClr val="575756"/>
    <a:srgbClr val="037270"/>
    <a:srgbClr val="0282A4"/>
    <a:srgbClr val="2480BF"/>
    <a:srgbClr val="029D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101" autoAdjust="0"/>
  </p:normalViewPr>
  <p:slideViewPr>
    <p:cSldViewPr snapToGrid="0">
      <p:cViewPr varScale="1">
        <p:scale>
          <a:sx n="29" d="100"/>
          <a:sy n="29" d="100"/>
        </p:scale>
        <p:origin x="1651" y="72"/>
      </p:cViewPr>
      <p:guideLst>
        <p:guide orient="horz" pos="975"/>
        <p:guide pos="2194"/>
        <p:guide orient="horz" pos="19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58B83C-4C0D-4AC4-8E00-0D442EA262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C4540C-47B5-43CF-BA10-A0828F0EDE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3EF29-CEBD-41E0-A0B0-29E3D25B42C1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D63DD8-3E60-4A1A-AD99-2ACDF7C2B63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1510EC-792A-4E4F-B002-90E1226F51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11CE66-B526-4949-8B36-D6A0EF4E5B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286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8D462-9375-4287-BD2D-EB5332881197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979C2-B2D8-4306-B87A-98520805AF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950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1pPr>
    <a:lvl2pPr marL="91408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2pPr>
    <a:lvl3pPr marL="182816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3pPr>
    <a:lvl4pPr marL="274224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4pPr>
    <a:lvl5pPr marL="365632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5pPr>
    <a:lvl6pPr marL="457040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6pPr>
    <a:lvl7pPr marL="548448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7pPr>
    <a:lvl8pPr marL="639856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8pPr>
    <a:lvl9pPr marL="731264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375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265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trike="sngStrike" dirty="0"/>
              <a:t>Run from the R studio console with </a:t>
            </a:r>
            <a:r>
              <a:rPr lang="en-GB" strike="sngStrike" dirty="0" err="1"/>
              <a:t>runApp</a:t>
            </a:r>
            <a:r>
              <a:rPr lang="en-GB" strike="sngStrike" dirty="0"/>
              <a:t>(“~/faithful-main”)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064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Context: Allow for user to explore what they want to explore </a:t>
            </a:r>
            <a:r>
              <a:rPr lang="en-GB" sz="9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https://shiny-apps.ceh.ac.uk/LiNCAGES/</a:t>
            </a: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.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Supporting your paper </a:t>
            </a:r>
          </a:p>
          <a:p>
            <a:pPr marL="171450" marR="0" lvl="0" indent="-17145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Show more information </a:t>
            </a:r>
            <a:r>
              <a:rPr lang="en-GB" sz="18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https://glinney.shinyapps.io/NCA_interlinkages_and_ES/</a:t>
            </a:r>
          </a:p>
          <a:p>
            <a:pPr marL="1199830" marR="0" lvl="1" indent="-28575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8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Science is complex – there’s always more to say than a paper allows</a:t>
            </a:r>
            <a:endParaRPr lang="en-GB" sz="18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-   Many figures that you do not get the show in a paper</a:t>
            </a:r>
          </a:p>
          <a:p>
            <a:pPr marL="171450" marR="0" lvl="0" indent="-17145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8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End up in supplementary but is a large word doc the most engaging way of displaying them?</a:t>
            </a: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Allow user to complete the analysis themselves </a:t>
            </a:r>
            <a:r>
              <a:rPr lang="en-GB" sz="18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https://glinney.shinyapps.io/NCA_interlinkages_and_ES/</a:t>
            </a: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2170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is why I started making shiny apps at the start of my PhD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Context: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Preference allow for user to explore what they want to explore </a:t>
            </a:r>
            <a:r>
              <a:rPr lang="en-GB" sz="9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https://shiny-apps.ceh.ac.uk/LiNCAGES/</a:t>
            </a: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8491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Data collection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1900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Engagement and outreach: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CEH butterfly app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increased engagement will make it easier to communicate your work to non scientific audiences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And makes your work stand out when compared to non interactive forms of communication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16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user has more control due to the interactive nature of the figure</a:t>
            </a:r>
          </a:p>
          <a:p>
            <a:endParaRPr lang="en-GB" dirty="0"/>
          </a:p>
          <a:p>
            <a:r>
              <a:rPr lang="en-GB" dirty="0"/>
              <a:t>Which opens your app up to over interpretation and it could be potentially misleading </a:t>
            </a:r>
          </a:p>
          <a:p>
            <a:endParaRPr lang="en-GB" dirty="0"/>
          </a:p>
          <a:p>
            <a:r>
              <a:rPr lang="en-GB" dirty="0"/>
              <a:t>Example – you have an app where user can zoom in on the map -  they may zoom into a resolution that is not appropriate.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053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Are Shiny Apps hard to create?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Shiny apps are designed to be very easy to get up and running quickly 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Simple apps a very easy to create 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But this ease is also their limitation when it gets to making more complex shiny apps </a:t>
            </a:r>
          </a:p>
          <a:p>
            <a:pPr marL="1256980" marR="0" lvl="1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For example shiny apps are reactive – which means that everything in the server is by default watching every user input </a:t>
            </a:r>
          </a:p>
          <a:p>
            <a:pPr marL="2171060" marR="0" lvl="2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There are times when you don’t want this – such as when your app completes more computationally intensive activities 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There are packages to manage this complexity but we don’t have time to cover these in this talk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255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GB" dirty="0"/>
              <a:t>Shiny apps add complexity – is there a good reason for creating </a:t>
            </a:r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r>
              <a:rPr lang="en-GB" dirty="0"/>
              <a:t>Best way to learn is through looking at how an existing app 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884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D88D5F2-D258-4221-9E52-DAE5B4F252E4}"/>
              </a:ext>
            </a:extLst>
          </p:cNvPr>
          <p:cNvSpPr/>
          <p:nvPr/>
        </p:nvSpPr>
        <p:spPr>
          <a:xfrm>
            <a:off x="0" y="11201400"/>
            <a:ext cx="24371300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5B8A5-66D8-4FC1-A896-EDFDD1578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0" name="Group 19" hidden="1">
            <a:extLst>
              <a:ext uri="{FF2B5EF4-FFF2-40B4-BE49-F238E27FC236}">
                <a16:creationId xmlns:a16="http://schemas.microsoft.com/office/drawing/2014/main" id="{B29945F6-E9D1-43EB-A490-93A18854C3EF}"/>
              </a:ext>
            </a:extLst>
          </p:cNvPr>
          <p:cNvGrpSpPr/>
          <p:nvPr/>
        </p:nvGrpSpPr>
        <p:grpSpPr>
          <a:xfrm>
            <a:off x="13081000" y="0"/>
            <a:ext cx="11290300" cy="13716000"/>
            <a:chOff x="13081000" y="0"/>
            <a:chExt cx="11290300" cy="13716000"/>
          </a:xfrm>
        </p:grpSpPr>
        <p:pic>
          <p:nvPicPr>
            <p:cNvPr id="19" name="Slice 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514D15-BC37-43AB-AE9A-33AF51651A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1444" y="0"/>
              <a:ext cx="11279856" cy="13716000"/>
            </a:xfrm>
            <a:prstGeom prst="rect">
              <a:avLst/>
            </a:prstGeom>
          </p:spPr>
        </p:pic>
        <p:pic>
          <p:nvPicPr>
            <p:cNvPr id="11" name="Tint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2C2C39-AEEE-41F4-AA97-6D8DE8019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1000" y="0"/>
              <a:ext cx="11290300" cy="13716000"/>
            </a:xfrm>
            <a:prstGeom prst="rect">
              <a:avLst/>
            </a:prstGeom>
          </p:spPr>
        </p:pic>
      </p:grpSp>
      <p:pic>
        <p:nvPicPr>
          <p:cNvPr id="5" name="New Main" descr="A close up of a screen&#10;&#10;Description automatically generated">
            <a:extLst>
              <a:ext uri="{FF2B5EF4-FFF2-40B4-BE49-F238E27FC236}">
                <a16:creationId xmlns:a16="http://schemas.microsoft.com/office/drawing/2014/main" id="{FD415127-4B54-49E7-B0A4-9764E33067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3" t="29456" r="20493" b="29433"/>
          <a:stretch/>
        </p:blipFill>
        <p:spPr>
          <a:xfrm>
            <a:off x="-31595" y="0"/>
            <a:ext cx="20057396" cy="13716000"/>
          </a:xfrm>
          <a:prstGeom prst="rect">
            <a:avLst/>
          </a:prstGeom>
        </p:spPr>
      </p:pic>
      <p:pic>
        <p:nvPicPr>
          <p:cNvPr id="8" name="New Slice" descr="A picture containing lamp, black, flower&#10;&#10;Description automatically generated">
            <a:extLst>
              <a:ext uri="{FF2B5EF4-FFF2-40B4-BE49-F238E27FC236}">
                <a16:creationId xmlns:a16="http://schemas.microsoft.com/office/drawing/2014/main" id="{4480AB62-8A26-43FC-AD3C-6B2BD9A8D2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0" t="20531" r="30496" b="20803"/>
          <a:stretch/>
        </p:blipFill>
        <p:spPr>
          <a:xfrm>
            <a:off x="10850307" y="0"/>
            <a:ext cx="9258300" cy="13716000"/>
          </a:xfrm>
          <a:prstGeom prst="rect">
            <a:avLst/>
          </a:prstGeom>
        </p:spPr>
      </p:pic>
      <p:pic>
        <p:nvPicPr>
          <p:cNvPr id="10" name="Slice 2" descr="A picture containing clock&#10;&#10;Description automatically generated">
            <a:extLst>
              <a:ext uri="{FF2B5EF4-FFF2-40B4-BE49-F238E27FC236}">
                <a16:creationId xmlns:a16="http://schemas.microsoft.com/office/drawing/2014/main" id="{64877743-1356-43F6-842A-781748B857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4" t="21593" r="26440" b="21455"/>
          <a:stretch/>
        </p:blipFill>
        <p:spPr>
          <a:xfrm>
            <a:off x="13055515" y="0"/>
            <a:ext cx="11204992" cy="13716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80208" y="6703501"/>
            <a:ext cx="9897517" cy="3541230"/>
          </a:xfrm>
        </p:spPr>
        <p:txBody>
          <a:bodyPr/>
          <a:lstStyle>
            <a:lvl1pPr marL="0" indent="0" algn="l">
              <a:lnSpc>
                <a:spcPts val="6000"/>
              </a:lnSpc>
              <a:spcBef>
                <a:spcPts val="0"/>
              </a:spcBef>
              <a:buNone/>
              <a:defRPr sz="5400">
                <a:solidFill>
                  <a:schemeClr val="bg1"/>
                </a:solidFill>
              </a:defRPr>
            </a:lvl1pPr>
            <a:lvl2pPr marL="913943" indent="0" algn="ctr">
              <a:buNone/>
              <a:defRPr sz="3998"/>
            </a:lvl2pPr>
            <a:lvl3pPr marL="1827886" indent="0" algn="ctr">
              <a:buNone/>
              <a:defRPr sz="3598"/>
            </a:lvl3pPr>
            <a:lvl4pPr marL="2741828" indent="0" algn="ctr">
              <a:buNone/>
              <a:defRPr sz="3198"/>
            </a:lvl4pPr>
            <a:lvl5pPr marL="3655771" indent="0" algn="ctr">
              <a:buNone/>
              <a:defRPr sz="3198"/>
            </a:lvl5pPr>
            <a:lvl6pPr marL="4569714" indent="0" algn="ctr">
              <a:buNone/>
              <a:defRPr sz="3198"/>
            </a:lvl6pPr>
            <a:lvl7pPr marL="5483657" indent="0" algn="ctr">
              <a:buNone/>
              <a:defRPr sz="3198"/>
            </a:lvl7pPr>
            <a:lvl8pPr marL="6397600" indent="0" algn="ctr">
              <a:buNone/>
              <a:defRPr sz="3198"/>
            </a:lvl8pPr>
            <a:lvl9pPr marL="7311542" indent="0" algn="ctr">
              <a:buNone/>
              <a:defRPr sz="3198"/>
            </a:lvl9pPr>
          </a:lstStyle>
          <a:p>
            <a:r>
              <a:rPr lang="en-GB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0208" y="2733675"/>
            <a:ext cx="9897517" cy="3541230"/>
          </a:xfrm>
        </p:spPr>
        <p:txBody>
          <a:bodyPr anchor="b"/>
          <a:lstStyle>
            <a:lvl1pPr algn="l">
              <a:lnSpc>
                <a:spcPts val="8000"/>
              </a:lnSpc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add Title</a:t>
            </a:r>
          </a:p>
        </p:txBody>
      </p:sp>
      <p:pic>
        <p:nvPicPr>
          <p:cNvPr id="6" name="Picture 5" descr="A picture containing photo, sitting, dark, food&#10;&#10;Description automatically generated">
            <a:extLst>
              <a:ext uri="{FF2B5EF4-FFF2-40B4-BE49-F238E27FC236}">
                <a16:creationId xmlns:a16="http://schemas.microsoft.com/office/drawing/2014/main" id="{41FCBE1D-B2C2-41AB-843B-C457FC27A60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" t="9560" r="45047" b="23041"/>
          <a:stretch/>
        </p:blipFill>
        <p:spPr>
          <a:xfrm>
            <a:off x="14364731" y="0"/>
            <a:ext cx="10029101" cy="13716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B136DCC9-042E-454B-B9DE-7BD5C176A164}"/>
              </a:ext>
            </a:extLst>
          </p:cNvPr>
          <p:cNvGrpSpPr/>
          <p:nvPr userDrawn="1"/>
        </p:nvGrpSpPr>
        <p:grpSpPr>
          <a:xfrm>
            <a:off x="800099" y="11959013"/>
            <a:ext cx="3608845" cy="1056899"/>
            <a:chOff x="2146617" y="1664132"/>
            <a:chExt cx="5862003" cy="1716767"/>
          </a:xfrm>
        </p:grpSpPr>
        <p:pic>
          <p:nvPicPr>
            <p:cNvPr id="14" name="Picture 1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488419A-B75C-4788-868D-C31754BC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617" y="1664132"/>
              <a:ext cx="5862003" cy="1705544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2130F9-41D7-46C2-97A0-F467BBC913E0}"/>
                </a:ext>
              </a:extLst>
            </p:cNvPr>
            <p:cNvSpPr/>
            <p:nvPr/>
          </p:nvSpPr>
          <p:spPr>
            <a:xfrm>
              <a:off x="2492694" y="2085499"/>
              <a:ext cx="1295400" cy="12954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77930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Pic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2BB036-03BE-4730-990F-2EB8755F5894}"/>
              </a:ext>
            </a:extLst>
          </p:cNvPr>
          <p:cNvSpPr/>
          <p:nvPr/>
        </p:nvSpPr>
        <p:spPr>
          <a:xfrm>
            <a:off x="265471" y="10736826"/>
            <a:ext cx="23803897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FC80CE-8220-4779-A7B6-C29AEB51C7A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7FB87C3-CBD0-4191-8B84-1F6A021FB85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185650" y="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70B74F12-0F39-4717-A212-533403A371C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685800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9EEC8FE5-F62B-4006-BD63-2E8E5D2D08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85650" y="685800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984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9387B-CDF4-477E-B1F7-B90291E4F8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8793F1-ED80-4A12-8782-C473F6D7E6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003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988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2BB036-03BE-4730-990F-2EB8755F5894}"/>
              </a:ext>
            </a:extLst>
          </p:cNvPr>
          <p:cNvSpPr/>
          <p:nvPr/>
        </p:nvSpPr>
        <p:spPr>
          <a:xfrm>
            <a:off x="265471" y="10736826"/>
            <a:ext cx="23803897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700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D88D5F2-D258-4221-9E52-DAE5B4F252E4}"/>
              </a:ext>
            </a:extLst>
          </p:cNvPr>
          <p:cNvSpPr/>
          <p:nvPr/>
        </p:nvSpPr>
        <p:spPr>
          <a:xfrm>
            <a:off x="0" y="11201400"/>
            <a:ext cx="24371300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0" name="Group 19" hidden="1">
            <a:extLst>
              <a:ext uri="{FF2B5EF4-FFF2-40B4-BE49-F238E27FC236}">
                <a16:creationId xmlns:a16="http://schemas.microsoft.com/office/drawing/2014/main" id="{B29945F6-E9D1-43EB-A490-93A18854C3EF}"/>
              </a:ext>
            </a:extLst>
          </p:cNvPr>
          <p:cNvGrpSpPr/>
          <p:nvPr/>
        </p:nvGrpSpPr>
        <p:grpSpPr>
          <a:xfrm>
            <a:off x="13081000" y="0"/>
            <a:ext cx="11290300" cy="13716000"/>
            <a:chOff x="13081000" y="0"/>
            <a:chExt cx="11290300" cy="13716000"/>
          </a:xfrm>
        </p:grpSpPr>
        <p:pic>
          <p:nvPicPr>
            <p:cNvPr id="19" name="Slice 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514D15-BC37-43AB-AE9A-33AF51651A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1444" y="0"/>
              <a:ext cx="11279856" cy="13716000"/>
            </a:xfrm>
            <a:prstGeom prst="rect">
              <a:avLst/>
            </a:prstGeom>
          </p:spPr>
        </p:pic>
        <p:pic>
          <p:nvPicPr>
            <p:cNvPr id="11" name="Tint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2C2C39-AEEE-41F4-AA97-6D8DE8019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1000" y="0"/>
              <a:ext cx="11290300" cy="13716000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51518DC-D99E-4EAE-B140-AA59BD010F54}"/>
              </a:ext>
            </a:extLst>
          </p:cNvPr>
          <p:cNvSpPr>
            <a:spLocks/>
          </p:cNvSpPr>
          <p:nvPr/>
        </p:nvSpPr>
        <p:spPr>
          <a:xfrm>
            <a:off x="0" y="-1"/>
            <a:ext cx="24371300" cy="13789025"/>
          </a:xfrm>
          <a:prstGeom prst="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 l="-516" r="-51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utoShape 3">
            <a:extLst>
              <a:ext uri="{FF2B5EF4-FFF2-40B4-BE49-F238E27FC236}">
                <a16:creationId xmlns:a16="http://schemas.microsoft.com/office/drawing/2014/main" id="{5307EEF1-CAF6-439C-9514-E3C1617CED76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9918363" cy="137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Main">
            <a:extLst>
              <a:ext uri="{FF2B5EF4-FFF2-40B4-BE49-F238E27FC236}">
                <a16:creationId xmlns:a16="http://schemas.microsoft.com/office/drawing/2014/main" id="{624A0382-0970-450B-B9DE-924DF2507DB8}"/>
              </a:ext>
            </a:extLst>
          </p:cNvPr>
          <p:cNvSpPr>
            <a:spLocks/>
          </p:cNvSpPr>
          <p:nvPr/>
        </p:nvSpPr>
        <p:spPr bwMode="auto">
          <a:xfrm>
            <a:off x="-3175" y="0"/>
            <a:ext cx="19918363" cy="13766800"/>
          </a:xfrm>
          <a:custGeom>
            <a:avLst/>
            <a:gdLst>
              <a:gd name="T0" fmla="*/ 0 w 6258"/>
              <a:gd name="T1" fmla="*/ 2 h 4320"/>
              <a:gd name="T2" fmla="*/ 1 w 6258"/>
              <a:gd name="T3" fmla="*/ 4320 h 4320"/>
              <a:gd name="T4" fmla="*/ 3429 w 6258"/>
              <a:gd name="T5" fmla="*/ 4319 h 4320"/>
              <a:gd name="T6" fmla="*/ 3664 w 6258"/>
              <a:gd name="T7" fmla="*/ 2612 h 4320"/>
              <a:gd name="T8" fmla="*/ 6240 w 6258"/>
              <a:gd name="T9" fmla="*/ 8 h 4320"/>
              <a:gd name="T10" fmla="*/ 6258 w 6258"/>
              <a:gd name="T11" fmla="*/ 0 h 4320"/>
              <a:gd name="T12" fmla="*/ 0 w 6258"/>
              <a:gd name="T13" fmla="*/ 2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258" h="4320">
                <a:moveTo>
                  <a:pt x="0" y="2"/>
                </a:moveTo>
                <a:cubicBezTo>
                  <a:pt x="1" y="4320"/>
                  <a:pt x="1" y="4320"/>
                  <a:pt x="1" y="4320"/>
                </a:cubicBezTo>
                <a:cubicBezTo>
                  <a:pt x="3429" y="4319"/>
                  <a:pt x="3429" y="4319"/>
                  <a:pt x="3429" y="4319"/>
                </a:cubicBezTo>
                <a:cubicBezTo>
                  <a:pt x="3396" y="3777"/>
                  <a:pt x="3470" y="3194"/>
                  <a:pt x="3664" y="2612"/>
                </a:cubicBezTo>
                <a:cubicBezTo>
                  <a:pt x="4132" y="1215"/>
                  <a:pt x="5166" y="225"/>
                  <a:pt x="6240" y="8"/>
                </a:cubicBezTo>
                <a:cubicBezTo>
                  <a:pt x="6246" y="5"/>
                  <a:pt x="6252" y="3"/>
                  <a:pt x="6258" y="0"/>
                </a:cubicBez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alpha val="60000"/>
                </a:schemeClr>
              </a:gs>
              <a:gs pos="100000">
                <a:schemeClr val="tx1">
                  <a:lumMod val="50000"/>
                  <a:alpha val="6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lt1"/>
              </a:solidFill>
            </a:endParaRPr>
          </a:p>
        </p:txBody>
      </p:sp>
      <p:sp>
        <p:nvSpPr>
          <p:cNvPr id="16" name="Slice">
            <a:extLst>
              <a:ext uri="{FF2B5EF4-FFF2-40B4-BE49-F238E27FC236}">
                <a16:creationId xmlns:a16="http://schemas.microsoft.com/office/drawing/2014/main" id="{67B32793-0C53-4E45-B249-90D8E1CE515B}"/>
              </a:ext>
            </a:extLst>
          </p:cNvPr>
          <p:cNvSpPr>
            <a:spLocks/>
          </p:cNvSpPr>
          <p:nvPr/>
        </p:nvSpPr>
        <p:spPr bwMode="auto">
          <a:xfrm>
            <a:off x="10806113" y="25400"/>
            <a:ext cx="9051925" cy="13738225"/>
          </a:xfrm>
          <a:custGeom>
            <a:avLst/>
            <a:gdLst>
              <a:gd name="T0" fmla="*/ 268 w 2844"/>
              <a:gd name="T1" fmla="*/ 2604 h 4311"/>
              <a:gd name="T2" fmla="*/ 33 w 2844"/>
              <a:gd name="T3" fmla="*/ 4311 h 4311"/>
              <a:gd name="T4" fmla="*/ 889 w 2844"/>
              <a:gd name="T5" fmla="*/ 4311 h 4311"/>
              <a:gd name="T6" fmla="*/ 836 w 2844"/>
              <a:gd name="T7" fmla="*/ 2389 h 4311"/>
              <a:gd name="T8" fmla="*/ 2702 w 2844"/>
              <a:gd name="T9" fmla="*/ 67 h 4311"/>
              <a:gd name="T10" fmla="*/ 2844 w 2844"/>
              <a:gd name="T11" fmla="*/ 0 h 4311"/>
              <a:gd name="T12" fmla="*/ 268 w 2844"/>
              <a:gd name="T13" fmla="*/ 2604 h 4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44" h="4311">
                <a:moveTo>
                  <a:pt x="268" y="2604"/>
                </a:moveTo>
                <a:cubicBezTo>
                  <a:pt x="74" y="3186"/>
                  <a:pt x="0" y="3769"/>
                  <a:pt x="33" y="4311"/>
                </a:cubicBezTo>
                <a:cubicBezTo>
                  <a:pt x="889" y="4311"/>
                  <a:pt x="889" y="4311"/>
                  <a:pt x="889" y="4311"/>
                </a:cubicBezTo>
                <a:cubicBezTo>
                  <a:pt x="704" y="3737"/>
                  <a:pt x="673" y="3068"/>
                  <a:pt x="836" y="2389"/>
                </a:cubicBezTo>
                <a:cubicBezTo>
                  <a:pt x="1106" y="1261"/>
                  <a:pt x="1842" y="398"/>
                  <a:pt x="2702" y="67"/>
                </a:cubicBezTo>
                <a:cubicBezTo>
                  <a:pt x="2749" y="43"/>
                  <a:pt x="2796" y="21"/>
                  <a:pt x="2844" y="0"/>
                </a:cubicBezTo>
                <a:cubicBezTo>
                  <a:pt x="1770" y="217"/>
                  <a:pt x="736" y="1207"/>
                  <a:pt x="268" y="2604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alpha val="50000"/>
                </a:schemeClr>
              </a:gs>
              <a:gs pos="100000">
                <a:schemeClr val="tx1">
                  <a:lumMod val="50000"/>
                  <a:alpha val="5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lt1"/>
              </a:solidFill>
            </a:endParaRPr>
          </a:p>
        </p:txBody>
      </p:sp>
      <p:sp>
        <p:nvSpPr>
          <p:cNvPr id="17" name="Slice2">
            <a:extLst>
              <a:ext uri="{FF2B5EF4-FFF2-40B4-BE49-F238E27FC236}">
                <a16:creationId xmlns:a16="http://schemas.microsoft.com/office/drawing/2014/main" id="{EF391CDE-A05F-401A-BDDE-CF4C78088D2E}"/>
              </a:ext>
            </a:extLst>
          </p:cNvPr>
          <p:cNvSpPr>
            <a:spLocks/>
          </p:cNvSpPr>
          <p:nvPr/>
        </p:nvSpPr>
        <p:spPr bwMode="auto">
          <a:xfrm>
            <a:off x="12947650" y="239713"/>
            <a:ext cx="6457950" cy="13523913"/>
          </a:xfrm>
          <a:custGeom>
            <a:avLst/>
            <a:gdLst>
              <a:gd name="T0" fmla="*/ 163 w 2029"/>
              <a:gd name="T1" fmla="*/ 2322 h 4244"/>
              <a:gd name="T2" fmla="*/ 216 w 2029"/>
              <a:gd name="T3" fmla="*/ 4244 h 4244"/>
              <a:gd name="T4" fmla="*/ 1068 w 2029"/>
              <a:gd name="T5" fmla="*/ 4243 h 4244"/>
              <a:gd name="T6" fmla="*/ 482 w 2029"/>
              <a:gd name="T7" fmla="*/ 2521 h 4244"/>
              <a:gd name="T8" fmla="*/ 2029 w 2029"/>
              <a:gd name="T9" fmla="*/ 0 h 4244"/>
              <a:gd name="T10" fmla="*/ 163 w 2029"/>
              <a:gd name="T11" fmla="*/ 2322 h 4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29" h="4244">
                <a:moveTo>
                  <a:pt x="163" y="2322"/>
                </a:moveTo>
                <a:cubicBezTo>
                  <a:pt x="0" y="3001"/>
                  <a:pt x="31" y="3670"/>
                  <a:pt x="216" y="4244"/>
                </a:cubicBezTo>
                <a:cubicBezTo>
                  <a:pt x="1068" y="4243"/>
                  <a:pt x="1068" y="4243"/>
                  <a:pt x="1068" y="4243"/>
                </a:cubicBezTo>
                <a:cubicBezTo>
                  <a:pt x="700" y="3767"/>
                  <a:pt x="482" y="3170"/>
                  <a:pt x="482" y="2521"/>
                </a:cubicBezTo>
                <a:cubicBezTo>
                  <a:pt x="481" y="1421"/>
                  <a:pt x="1110" y="467"/>
                  <a:pt x="2029" y="0"/>
                </a:cubicBezTo>
                <a:cubicBezTo>
                  <a:pt x="1169" y="331"/>
                  <a:pt x="433" y="1194"/>
                  <a:pt x="163" y="232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alpha val="40000"/>
                </a:schemeClr>
              </a:gs>
              <a:gs pos="100000">
                <a:schemeClr val="tx1">
                  <a:lumMod val="50000"/>
                  <a:alpha val="4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lt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80208" y="5865301"/>
            <a:ext cx="9897517" cy="3541230"/>
          </a:xfrm>
        </p:spPr>
        <p:txBody>
          <a:bodyPr/>
          <a:lstStyle>
            <a:lvl1pPr marL="0" indent="0" algn="l">
              <a:lnSpc>
                <a:spcPts val="6000"/>
              </a:lnSpc>
              <a:spcBef>
                <a:spcPts val="0"/>
              </a:spcBef>
              <a:buNone/>
              <a:defRPr sz="5400">
                <a:solidFill>
                  <a:schemeClr val="bg1"/>
                </a:solidFill>
              </a:defRPr>
            </a:lvl1pPr>
            <a:lvl2pPr marL="913943" indent="0" algn="ctr">
              <a:buNone/>
              <a:defRPr sz="3998"/>
            </a:lvl2pPr>
            <a:lvl3pPr marL="1827886" indent="0" algn="ctr">
              <a:buNone/>
              <a:defRPr sz="3598"/>
            </a:lvl3pPr>
            <a:lvl4pPr marL="2741828" indent="0" algn="ctr">
              <a:buNone/>
              <a:defRPr sz="3198"/>
            </a:lvl4pPr>
            <a:lvl5pPr marL="3655771" indent="0" algn="ctr">
              <a:buNone/>
              <a:defRPr sz="3198"/>
            </a:lvl5pPr>
            <a:lvl6pPr marL="4569714" indent="0" algn="ctr">
              <a:buNone/>
              <a:defRPr sz="3198"/>
            </a:lvl6pPr>
            <a:lvl7pPr marL="5483657" indent="0" algn="ctr">
              <a:buNone/>
              <a:defRPr sz="3198"/>
            </a:lvl7pPr>
            <a:lvl8pPr marL="6397600" indent="0" algn="ctr">
              <a:buNone/>
              <a:defRPr sz="3198"/>
            </a:lvl8pPr>
            <a:lvl9pPr marL="7311542" indent="0" algn="ctr">
              <a:buNone/>
              <a:defRPr sz="3198"/>
            </a:lvl9pPr>
          </a:lstStyle>
          <a:p>
            <a:r>
              <a:rPr lang="en-GB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0208" y="1876423"/>
            <a:ext cx="9897517" cy="3541230"/>
          </a:xfrm>
        </p:spPr>
        <p:txBody>
          <a:bodyPr anchor="b"/>
          <a:lstStyle>
            <a:lvl1pPr algn="l">
              <a:lnSpc>
                <a:spcPts val="8000"/>
              </a:lnSpc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add 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3D62D2-210E-4334-8B4D-9D6B6D9C84AF}"/>
              </a:ext>
            </a:extLst>
          </p:cNvPr>
          <p:cNvCxnSpPr>
            <a:cxnSpLocks/>
          </p:cNvCxnSpPr>
          <p:nvPr/>
        </p:nvCxnSpPr>
        <p:spPr>
          <a:xfrm>
            <a:off x="1002028" y="11801476"/>
            <a:ext cx="22455743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5B8A5-66D8-4FC1-A896-EDFDD1578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136DCC9-042E-454B-B9DE-7BD5C176A164}"/>
              </a:ext>
            </a:extLst>
          </p:cNvPr>
          <p:cNvGrpSpPr/>
          <p:nvPr/>
        </p:nvGrpSpPr>
        <p:grpSpPr>
          <a:xfrm>
            <a:off x="800099" y="11959013"/>
            <a:ext cx="3608845" cy="1056899"/>
            <a:chOff x="2146617" y="1664132"/>
            <a:chExt cx="5862003" cy="1716767"/>
          </a:xfrm>
        </p:grpSpPr>
        <p:pic>
          <p:nvPicPr>
            <p:cNvPr id="22" name="Picture 21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488419A-B75C-4788-868D-C31754BC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617" y="1664132"/>
              <a:ext cx="5862003" cy="1705544"/>
            </a:xfrm>
            <a:prstGeom prst="rect">
              <a:avLst/>
            </a:prstGeom>
          </p:spPr>
        </p:pic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22130F9-41D7-46C2-97A0-F467BBC913E0}"/>
                </a:ext>
              </a:extLst>
            </p:cNvPr>
            <p:cNvSpPr/>
            <p:nvPr/>
          </p:nvSpPr>
          <p:spPr>
            <a:xfrm>
              <a:off x="2492694" y="2085499"/>
              <a:ext cx="1295400" cy="12954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19239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1.85185E-6 L -9.79677E-7 -1.85185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951 1.11111E-6 L 9.37989E-7 1.1111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1.11111E-6 L 9.37989E-7 1.11111E-6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D88D5F2-D258-4221-9E52-DAE5B4F252E4}"/>
              </a:ext>
            </a:extLst>
          </p:cNvPr>
          <p:cNvSpPr/>
          <p:nvPr/>
        </p:nvSpPr>
        <p:spPr>
          <a:xfrm>
            <a:off x="0" y="11201400"/>
            <a:ext cx="24371300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5B8A5-66D8-4FC1-A896-EDFDD1578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0" name="Group 19" hidden="1">
            <a:extLst>
              <a:ext uri="{FF2B5EF4-FFF2-40B4-BE49-F238E27FC236}">
                <a16:creationId xmlns:a16="http://schemas.microsoft.com/office/drawing/2014/main" id="{B29945F6-E9D1-43EB-A490-93A18854C3EF}"/>
              </a:ext>
            </a:extLst>
          </p:cNvPr>
          <p:cNvGrpSpPr/>
          <p:nvPr/>
        </p:nvGrpSpPr>
        <p:grpSpPr>
          <a:xfrm>
            <a:off x="13081000" y="0"/>
            <a:ext cx="11290300" cy="13716000"/>
            <a:chOff x="13081000" y="0"/>
            <a:chExt cx="11290300" cy="13716000"/>
          </a:xfrm>
        </p:grpSpPr>
        <p:pic>
          <p:nvPicPr>
            <p:cNvPr id="19" name="Slice 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514D15-BC37-43AB-AE9A-33AF51651A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1444" y="0"/>
              <a:ext cx="11279856" cy="13716000"/>
            </a:xfrm>
            <a:prstGeom prst="rect">
              <a:avLst/>
            </a:prstGeom>
          </p:spPr>
        </p:pic>
        <p:pic>
          <p:nvPicPr>
            <p:cNvPr id="11" name="Tint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2C2C39-AEEE-41F4-AA97-6D8DE8019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1000" y="0"/>
              <a:ext cx="11290300" cy="13716000"/>
            </a:xfrm>
            <a:prstGeom prst="rect">
              <a:avLst/>
            </a:prstGeom>
          </p:spPr>
        </p:pic>
      </p:grpSp>
      <p:pic>
        <p:nvPicPr>
          <p:cNvPr id="5" name="New Main" descr="A close up of a screen&#10;&#10;Description automatically generated">
            <a:extLst>
              <a:ext uri="{FF2B5EF4-FFF2-40B4-BE49-F238E27FC236}">
                <a16:creationId xmlns:a16="http://schemas.microsoft.com/office/drawing/2014/main" id="{FD415127-4B54-49E7-B0A4-9764E33067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3" t="29456" r="20493" b="29433"/>
          <a:stretch/>
        </p:blipFill>
        <p:spPr>
          <a:xfrm>
            <a:off x="-31595" y="0"/>
            <a:ext cx="20057396" cy="13716000"/>
          </a:xfrm>
          <a:prstGeom prst="rect">
            <a:avLst/>
          </a:prstGeom>
        </p:spPr>
      </p:pic>
      <p:pic>
        <p:nvPicPr>
          <p:cNvPr id="8" name="New Slice" descr="A picture containing lamp, black, flower&#10;&#10;Description automatically generated">
            <a:extLst>
              <a:ext uri="{FF2B5EF4-FFF2-40B4-BE49-F238E27FC236}">
                <a16:creationId xmlns:a16="http://schemas.microsoft.com/office/drawing/2014/main" id="{4480AB62-8A26-43FC-AD3C-6B2BD9A8D2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0" t="20531" r="30496" b="20803"/>
          <a:stretch/>
        </p:blipFill>
        <p:spPr>
          <a:xfrm>
            <a:off x="10850307" y="0"/>
            <a:ext cx="9258300" cy="13716000"/>
          </a:xfrm>
          <a:prstGeom prst="rect">
            <a:avLst/>
          </a:prstGeom>
        </p:spPr>
      </p:pic>
      <p:pic>
        <p:nvPicPr>
          <p:cNvPr id="10" name="Slice 2" descr="A picture containing clock&#10;&#10;Description automatically generated">
            <a:extLst>
              <a:ext uri="{FF2B5EF4-FFF2-40B4-BE49-F238E27FC236}">
                <a16:creationId xmlns:a16="http://schemas.microsoft.com/office/drawing/2014/main" id="{64877743-1356-43F6-842A-781748B857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4" t="21593" r="26440" b="21455"/>
          <a:stretch/>
        </p:blipFill>
        <p:spPr>
          <a:xfrm>
            <a:off x="13055515" y="0"/>
            <a:ext cx="11204992" cy="13716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80208" y="6703501"/>
            <a:ext cx="9897517" cy="3541230"/>
          </a:xfrm>
        </p:spPr>
        <p:txBody>
          <a:bodyPr/>
          <a:lstStyle>
            <a:lvl1pPr marL="0" indent="0" algn="l">
              <a:lnSpc>
                <a:spcPts val="6000"/>
              </a:lnSpc>
              <a:spcBef>
                <a:spcPts val="0"/>
              </a:spcBef>
              <a:buNone/>
              <a:defRPr sz="5400">
                <a:solidFill>
                  <a:schemeClr val="bg1"/>
                </a:solidFill>
              </a:defRPr>
            </a:lvl1pPr>
            <a:lvl2pPr marL="913943" indent="0" algn="ctr">
              <a:buNone/>
              <a:defRPr sz="3998"/>
            </a:lvl2pPr>
            <a:lvl3pPr marL="1827886" indent="0" algn="ctr">
              <a:buNone/>
              <a:defRPr sz="3598"/>
            </a:lvl3pPr>
            <a:lvl4pPr marL="2741828" indent="0" algn="ctr">
              <a:buNone/>
              <a:defRPr sz="3198"/>
            </a:lvl4pPr>
            <a:lvl5pPr marL="3655771" indent="0" algn="ctr">
              <a:buNone/>
              <a:defRPr sz="3198"/>
            </a:lvl5pPr>
            <a:lvl6pPr marL="4569714" indent="0" algn="ctr">
              <a:buNone/>
              <a:defRPr sz="3198"/>
            </a:lvl6pPr>
            <a:lvl7pPr marL="5483657" indent="0" algn="ctr">
              <a:buNone/>
              <a:defRPr sz="3198"/>
            </a:lvl7pPr>
            <a:lvl8pPr marL="6397600" indent="0" algn="ctr">
              <a:buNone/>
              <a:defRPr sz="3198"/>
            </a:lvl8pPr>
            <a:lvl9pPr marL="7311542" indent="0" algn="ctr">
              <a:buNone/>
              <a:defRPr sz="3198"/>
            </a:lvl9pPr>
          </a:lstStyle>
          <a:p>
            <a:r>
              <a:rPr lang="en-GB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0208" y="2733675"/>
            <a:ext cx="9897517" cy="3541230"/>
          </a:xfrm>
        </p:spPr>
        <p:txBody>
          <a:bodyPr anchor="b"/>
          <a:lstStyle>
            <a:lvl1pPr algn="l">
              <a:lnSpc>
                <a:spcPts val="8000"/>
              </a:lnSpc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add Title</a:t>
            </a: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6B9932D4-34AA-4003-9973-4B5910A6C177}"/>
              </a:ext>
            </a:extLst>
          </p:cNvPr>
          <p:cNvSpPr>
            <a:spLocks/>
          </p:cNvSpPr>
          <p:nvPr/>
        </p:nvSpPr>
        <p:spPr bwMode="auto">
          <a:xfrm>
            <a:off x="14451012" y="0"/>
            <a:ext cx="9920288" cy="13716000"/>
          </a:xfrm>
          <a:custGeom>
            <a:avLst/>
            <a:gdLst>
              <a:gd name="T0" fmla="*/ 3127 w 3127"/>
              <a:gd name="T1" fmla="*/ 0 h 4320"/>
              <a:gd name="T2" fmla="*/ 1709 w 3127"/>
              <a:gd name="T3" fmla="*/ 0 h 4320"/>
              <a:gd name="T4" fmla="*/ 0 w 3127"/>
              <a:gd name="T5" fmla="*/ 2597 h 4320"/>
              <a:gd name="T6" fmla="*/ 586 w 3127"/>
              <a:gd name="T7" fmla="*/ 4320 h 4320"/>
              <a:gd name="T8" fmla="*/ 3127 w 3127"/>
              <a:gd name="T9" fmla="*/ 4320 h 4320"/>
              <a:gd name="T10" fmla="*/ 3127 w 312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27" h="4320">
                <a:moveTo>
                  <a:pt x="3127" y="0"/>
                </a:moveTo>
                <a:cubicBezTo>
                  <a:pt x="1709" y="0"/>
                  <a:pt x="1709" y="0"/>
                  <a:pt x="1709" y="0"/>
                </a:cubicBezTo>
                <a:cubicBezTo>
                  <a:pt x="704" y="434"/>
                  <a:pt x="0" y="1433"/>
                  <a:pt x="0" y="2597"/>
                </a:cubicBezTo>
                <a:cubicBezTo>
                  <a:pt x="0" y="3246"/>
                  <a:pt x="218" y="3843"/>
                  <a:pt x="586" y="4320"/>
                </a:cubicBezTo>
                <a:cubicBezTo>
                  <a:pt x="3127" y="4320"/>
                  <a:pt x="3127" y="4320"/>
                  <a:pt x="3127" y="4320"/>
                </a:cubicBezTo>
                <a:lnTo>
                  <a:pt x="312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136DCC9-042E-454B-B9DE-7BD5C176A164}"/>
              </a:ext>
            </a:extLst>
          </p:cNvPr>
          <p:cNvGrpSpPr/>
          <p:nvPr userDrawn="1"/>
        </p:nvGrpSpPr>
        <p:grpSpPr>
          <a:xfrm>
            <a:off x="800099" y="11959013"/>
            <a:ext cx="3608845" cy="1056899"/>
            <a:chOff x="2146617" y="1664132"/>
            <a:chExt cx="5862003" cy="1716767"/>
          </a:xfrm>
        </p:grpSpPr>
        <p:pic>
          <p:nvPicPr>
            <p:cNvPr id="14" name="Picture 1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488419A-B75C-4788-868D-C31754BC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617" y="1664132"/>
              <a:ext cx="5862003" cy="1705544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2130F9-41D7-46C2-97A0-F467BBC913E0}"/>
                </a:ext>
              </a:extLst>
            </p:cNvPr>
            <p:cNvSpPr/>
            <p:nvPr/>
          </p:nvSpPr>
          <p:spPr>
            <a:xfrm>
              <a:off x="2492694" y="2085499"/>
              <a:ext cx="1295400" cy="12954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7716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882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49" y="2324101"/>
            <a:ext cx="9804401" cy="3510764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49" y="6215395"/>
            <a:ext cx="9804401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330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49" y="971550"/>
            <a:ext cx="9804401" cy="2539214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49" y="3986545"/>
            <a:ext cx="9804401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7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0" y="3638550"/>
            <a:ext cx="9994650" cy="75914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57F7AA1-9319-41DE-9B7D-746A8ECAC6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455901" y="3638550"/>
            <a:ext cx="9994650" cy="75914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D7365CB-F398-40D7-A23A-AECCDA2847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71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w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37D4DFD-E6A1-4FAA-B7B3-36E77E773234}"/>
              </a:ext>
            </a:extLst>
          </p:cNvPr>
          <p:cNvSpPr/>
          <p:nvPr/>
        </p:nvSpPr>
        <p:spPr>
          <a:xfrm>
            <a:off x="723900" y="11239500"/>
            <a:ext cx="23279100" cy="80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FD36CB0-2CAE-4982-8087-9F48E17C3C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351657" y="-1"/>
            <a:ext cx="12019643" cy="13716002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50" y="1676400"/>
            <a:ext cx="9456524" cy="4101359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0" y="6244480"/>
            <a:ext cx="9456524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917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w 6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37D4DFD-E6A1-4FAA-B7B3-36E77E773234}"/>
              </a:ext>
            </a:extLst>
          </p:cNvPr>
          <p:cNvSpPr/>
          <p:nvPr/>
        </p:nvSpPr>
        <p:spPr>
          <a:xfrm>
            <a:off x="723900" y="11239500"/>
            <a:ext cx="23279100" cy="80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FD36CB0-2CAE-4982-8087-9F48E17C3C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185648" y="-1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50" y="1676400"/>
            <a:ext cx="9456524" cy="4101359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0" y="6244480"/>
            <a:ext cx="9456524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11D504AC-B19F-431F-BDC7-943A6B044CF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8278474" y="-1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9371FE4-2D6C-47B0-90A3-DA401AB938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185648" y="4572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1D27F0F-96B4-46D3-8AC5-994E7828A8A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278474" y="4572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5DA84DF-89E4-413A-8F3A-CE3E18AE20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85648" y="9144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8E52865-F297-4216-B967-7DBBB07B58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278473" y="9144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461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2BB036-03BE-4730-990F-2EB8755F5894}"/>
              </a:ext>
            </a:extLst>
          </p:cNvPr>
          <p:cNvSpPr/>
          <p:nvPr/>
        </p:nvSpPr>
        <p:spPr>
          <a:xfrm>
            <a:off x="265471" y="10736826"/>
            <a:ext cx="23803897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FC80CE-8220-4779-A7B6-C29AEB51C7A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4371300" cy="13716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8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81249" y="1447200"/>
            <a:ext cx="21069301" cy="15176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1249" y="3638550"/>
            <a:ext cx="21069301" cy="75914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02850" y="12226926"/>
            <a:ext cx="654923" cy="593724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3000" b="1">
                <a:solidFill>
                  <a:schemeClr val="tx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88C94E-92BC-47BD-949D-D6D2396523DD}"/>
              </a:ext>
            </a:extLst>
          </p:cNvPr>
          <p:cNvCxnSpPr>
            <a:cxnSpLocks/>
          </p:cNvCxnSpPr>
          <p:nvPr/>
        </p:nvCxnSpPr>
        <p:spPr>
          <a:xfrm>
            <a:off x="1002028" y="11801476"/>
            <a:ext cx="22455743" cy="0"/>
          </a:xfrm>
          <a:prstGeom prst="line">
            <a:avLst/>
          </a:prstGeom>
          <a:ln w="22225">
            <a:solidFill>
              <a:srgbClr val="CA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7007988-754E-4B51-A63D-FC04432E770B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99" y="11959013"/>
            <a:ext cx="3608845" cy="105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69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62" r:id="rId3"/>
    <p:sldLayoutId id="2147483671" r:id="rId4"/>
    <p:sldLayoutId id="2147483672" r:id="rId5"/>
    <p:sldLayoutId id="2147483677" r:id="rId6"/>
    <p:sldLayoutId id="2147483673" r:id="rId7"/>
    <p:sldLayoutId id="2147483674" r:id="rId8"/>
    <p:sldLayoutId id="2147483675" r:id="rId9"/>
    <p:sldLayoutId id="2147483676" r:id="rId10"/>
    <p:sldLayoutId id="2147483666" r:id="rId11"/>
    <p:sldLayoutId id="2147483667" r:id="rId12"/>
    <p:sldLayoutId id="2147483668" r:id="rId13"/>
    <p:sldLayoutId id="2147483678" r:id="rId14"/>
  </p:sldLayoutIdLst>
  <p:hf hdr="0" ftr="0" dt="0"/>
  <p:txStyles>
    <p:titleStyle>
      <a:lvl1pPr algn="l" defTabSz="1827886" rtl="0" eaLnBrk="1" latinLnBrk="0" hangingPunct="1">
        <a:lnSpc>
          <a:spcPct val="90000"/>
        </a:lnSpc>
        <a:spcBef>
          <a:spcPct val="0"/>
        </a:spcBef>
        <a:buNone/>
        <a:defRPr sz="8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827886" rtl="0" eaLnBrk="1" latinLnBrk="0" hangingPunct="1">
        <a:lnSpc>
          <a:spcPts val="6000"/>
        </a:lnSpc>
        <a:spcBef>
          <a:spcPts val="1999"/>
        </a:spcBef>
        <a:buFont typeface="Arial" panose="020B0604020202020204" pitchFamily="34" charset="0"/>
        <a:buNone/>
        <a:defRPr sz="5400" kern="1200">
          <a:solidFill>
            <a:srgbClr val="575756"/>
          </a:solidFill>
          <a:latin typeface="+mn-lt"/>
          <a:ea typeface="+mn-ea"/>
          <a:cs typeface="+mn-cs"/>
        </a:defRPr>
      </a:lvl1pPr>
      <a:lvl2pPr marL="533400" indent="-5334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5400" kern="1200">
          <a:solidFill>
            <a:srgbClr val="575756"/>
          </a:solidFill>
          <a:latin typeface="+mn-lt"/>
          <a:ea typeface="+mn-ea"/>
          <a:cs typeface="+mn-cs"/>
        </a:defRPr>
      </a:lvl2pPr>
      <a:lvl3pPr marL="901700" indent="-3683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700" kern="1200">
          <a:solidFill>
            <a:srgbClr val="575756"/>
          </a:solidFill>
          <a:latin typeface="+mn-lt"/>
          <a:ea typeface="+mn-ea"/>
          <a:cs typeface="+mn-cs"/>
        </a:defRPr>
      </a:lvl3pPr>
      <a:lvl4pPr marL="1257300" indent="-3556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700" kern="1200">
          <a:solidFill>
            <a:srgbClr val="575756"/>
          </a:solidFill>
          <a:latin typeface="+mn-lt"/>
          <a:ea typeface="+mn-ea"/>
          <a:cs typeface="+mn-cs"/>
        </a:defRPr>
      </a:lvl4pPr>
      <a:lvl5pPr marL="1612900" indent="-3556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700" kern="1200">
          <a:solidFill>
            <a:srgbClr val="575756"/>
          </a:solidFill>
          <a:latin typeface="+mn-lt"/>
          <a:ea typeface="+mn-ea"/>
          <a:cs typeface="+mn-cs"/>
        </a:defRPr>
      </a:lvl5pPr>
      <a:lvl6pPr marL="5026685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6pPr>
      <a:lvl7pPr marL="5940628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7pPr>
      <a:lvl8pPr marL="6854571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8pPr>
      <a:lvl9pPr marL="7768514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1pPr>
      <a:lvl2pPr marL="913943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2pPr>
      <a:lvl3pPr marL="1827886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3pPr>
      <a:lvl4pPr marL="2741828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4pPr>
      <a:lvl5pPr marL="3655771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5pPr>
      <a:lvl6pPr marL="4569714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6pPr>
      <a:lvl7pPr marL="5483657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7pPr>
      <a:lvl8pPr marL="6397600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8pPr>
      <a:lvl9pPr marL="7311542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76">
          <p15:clr>
            <a:srgbClr val="F26B43"/>
          </p15:clr>
        </p15:guide>
        <p15:guide id="3" pos="1500">
          <p15:clr>
            <a:srgbClr val="F26B43"/>
          </p15:clr>
        </p15:guide>
        <p15:guide id="4" pos="570">
          <p15:clr>
            <a:srgbClr val="F26B43"/>
          </p15:clr>
        </p15:guide>
        <p15:guide id="5" pos="14772">
          <p15:clr>
            <a:srgbClr val="F26B43"/>
          </p15:clr>
        </p15:guide>
        <p15:guide id="6" orient="horz" pos="7699">
          <p15:clr>
            <a:srgbClr val="F26B43"/>
          </p15:clr>
        </p15:guide>
        <p15:guide id="7" orient="horz" pos="15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.rstudio.com/gallery/faithful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linney/faithfu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linney.shinyapps.io/A4Cap2023shinyapp/" TargetMode="External"/><Relationship Id="rId2" Type="http://schemas.openxmlformats.org/officeDocument/2006/relationships/hyperlink" Target="https://github.com/glinney/A4Cap2023shinyapp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linney.shinyapps.io/A4Cap2023shinyapp2/" TargetMode="External"/><Relationship Id="rId2" Type="http://schemas.openxmlformats.org/officeDocument/2006/relationships/hyperlink" Target="https://github.com/glinney/A4Cap2023shinyapp_complex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.rstudio.com/gallery/#user-showcase" TargetMode="External"/><Relationship Id="rId2" Type="http://schemas.openxmlformats.org/officeDocument/2006/relationships/hyperlink" Target="https://shiny.rstudio.com/py/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linney.shinyapps.io/NCA_interlinkages_and_ES/?_ga=2.90081627.1120251673.1675538613-1931387218.167179787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hyperlink" Target="https://shiny-apps.ceh.ac.uk/LiNCAGE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-apps.ceh.ac.uk/LiNCAGE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-apps.ceh.ac.uk/LiNCAGE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-apps.ceh.ac.uk/whats_flying_tonigh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7564A2-08A0-4D87-B742-AAD2BEF6E0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D514CF-5633-4C69-ADD2-E1768639C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80207" y="3087039"/>
            <a:ext cx="9714026" cy="2606396"/>
          </a:xfrm>
        </p:spPr>
        <p:txBody>
          <a:bodyPr/>
          <a:lstStyle/>
          <a:p>
            <a:r>
              <a:rPr lang="en-GB" dirty="0"/>
              <a:t>Using shiny apps for communication and engagement of your research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80207" y="6839855"/>
            <a:ext cx="9897517" cy="2474366"/>
          </a:xfrm>
        </p:spPr>
        <p:txBody>
          <a:bodyPr/>
          <a:lstStyle/>
          <a:p>
            <a:r>
              <a:rPr lang="en-GB" sz="6000" b="1" dirty="0"/>
              <a:t>George Linney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85551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C0774-CAAC-40B8-5796-0865482F7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create a 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0CAF-DEB5-E651-CE48-993A50E94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First check that you need to create 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F4F2-2B59-4485-3DD1-86A0A67738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69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3B6AA-1CD3-8D65-5F2B-FFF08346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Old faithful Geyser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DD991-C361-4DD8-7CB3-F25E020AC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49" y="5571264"/>
            <a:ext cx="13366302" cy="4049247"/>
          </a:xfrm>
        </p:spPr>
        <p:txBody>
          <a:bodyPr/>
          <a:lstStyle/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https://shiny.rstudio.com/gallery/faithful.html</a:t>
            </a:r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72E9DC-0596-BE7C-EA88-B29F5E0A8E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11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C46956-DC8D-AED6-1722-47A859614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5251" y="1626587"/>
            <a:ext cx="6407599" cy="960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206D23-0B9D-6D90-B817-A65886F79B9F}"/>
              </a:ext>
            </a:extLst>
          </p:cNvPr>
          <p:cNvSpPr txBox="1"/>
          <p:nvPr/>
        </p:nvSpPr>
        <p:spPr>
          <a:xfrm>
            <a:off x="2381249" y="3338339"/>
            <a:ext cx="12760139" cy="90790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5400" dirty="0"/>
              <a:t>A simple shiny app that displays eruption data for  the old faithful Geyser</a:t>
            </a:r>
          </a:p>
        </p:txBody>
      </p:sp>
    </p:spTree>
    <p:extLst>
      <p:ext uri="{BB962C8B-B14F-4D97-AF65-F5344CB8AC3E}">
        <p14:creationId xmlns:p14="http://schemas.microsoft.com/office/powerpoint/2010/main" val="3005662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9D2FB-7F32-F3B3-F431-C5374A003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Old faithful geyser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E8CDD-7AC7-882F-89DB-64948ED01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49" y="3062287"/>
            <a:ext cx="21069301" cy="7591426"/>
          </a:xfrm>
        </p:spPr>
        <p:txBody>
          <a:bodyPr/>
          <a:lstStyle/>
          <a:p>
            <a:r>
              <a:rPr lang="en-GB" dirty="0"/>
              <a:t>Exploring the app further</a:t>
            </a:r>
          </a:p>
          <a:p>
            <a:r>
              <a:rPr lang="en-GB" dirty="0"/>
              <a:t>Download the underlying code from </a:t>
            </a:r>
            <a:r>
              <a:rPr lang="en-GB" dirty="0">
                <a:hlinkClick r:id="rId3"/>
              </a:rPr>
              <a:t>https://github.com/glinney/faithful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Click green code button and then download as zip</a:t>
            </a:r>
          </a:p>
          <a:p>
            <a:pPr lvl="1"/>
            <a:r>
              <a:rPr lang="en-GB" dirty="0"/>
              <a:t>Extract folder and then copy to a more appropriate place</a:t>
            </a:r>
          </a:p>
          <a:p>
            <a:pPr lvl="1"/>
            <a:r>
              <a:rPr lang="en-GB" dirty="0"/>
              <a:t>Open the </a:t>
            </a:r>
            <a:r>
              <a:rPr lang="en-GB" dirty="0" err="1"/>
              <a:t>ui</a:t>
            </a:r>
            <a:r>
              <a:rPr lang="en-GB" dirty="0"/>
              <a:t> or server file and click “run app” (top right of script window)</a:t>
            </a:r>
          </a:p>
          <a:p>
            <a:r>
              <a:rPr lang="en-GB" dirty="0"/>
              <a:t>Now you can add elements to the code</a:t>
            </a:r>
          </a:p>
          <a:p>
            <a:pPr lvl="1"/>
            <a:r>
              <a:rPr lang="en-GB" dirty="0"/>
              <a:t>For example I added the ability to choose the colour of the bars of the histogram - uncomment the code to try it out</a:t>
            </a:r>
          </a:p>
        </p:txBody>
      </p:sp>
    </p:spTree>
    <p:extLst>
      <p:ext uri="{BB962C8B-B14F-4D97-AF65-F5344CB8AC3E}">
        <p14:creationId xmlns:p14="http://schemas.microsoft.com/office/powerpoint/2010/main" val="4121649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AC2AC-44E6-D260-48D9-8D4F94063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Valuing land in Belgium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CDAE-2B83-57AB-1737-012E3E6C0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50" y="2725436"/>
            <a:ext cx="7331162" cy="8265127"/>
          </a:xfrm>
        </p:spPr>
        <p:txBody>
          <a:bodyPr/>
          <a:lstStyle/>
          <a:p>
            <a:r>
              <a:rPr lang="en-GB" sz="3600" b="1" dirty="0"/>
              <a:t>Pre-processing: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Raster of the CORINE2018 land cover map classified to its broad level 2 land classifications cropped to Belgium where the values: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1 = Artificial surfaces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2 = Agricultural areas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3 = Forest and semi natural areas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4 = Wetlands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5 = Water bodies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DD4188-0FDE-A112-D1B8-1DD448EBC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272" y="2725436"/>
            <a:ext cx="13993300" cy="886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88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1C5E1-F108-E024-FA2C-2F964B6DD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Valuing land in Belgium version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000F8-A1C5-45EC-B609-030057DC4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sz="5400" dirty="0"/>
              <a:t>Code: </a:t>
            </a:r>
            <a:r>
              <a:rPr lang="en-GB" sz="5400" dirty="0">
                <a:hlinkClick r:id="rId2"/>
              </a:rPr>
              <a:t>https://github.com/glinney/A4Cap2023shinyapp</a:t>
            </a:r>
            <a:endParaRPr lang="en-GB" sz="5400" dirty="0"/>
          </a:p>
          <a:p>
            <a:pPr>
              <a:lnSpc>
                <a:spcPct val="100000"/>
              </a:lnSpc>
            </a:pPr>
            <a:endParaRPr lang="en-GB" sz="5400" dirty="0"/>
          </a:p>
          <a:p>
            <a:pPr>
              <a:lnSpc>
                <a:spcPct val="100000"/>
              </a:lnSpc>
            </a:pPr>
            <a:r>
              <a:rPr lang="en-GB" sz="5400" dirty="0"/>
              <a:t>App: </a:t>
            </a:r>
            <a:r>
              <a:rPr lang="en-GB" sz="5400" dirty="0">
                <a:hlinkClick r:id="rId3"/>
              </a:rPr>
              <a:t>https://glinney.shinyapps.io/A4Cap2023shinyapp/</a:t>
            </a:r>
            <a:endParaRPr lang="en-GB" sz="540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F1644-BCC3-11C2-3623-411CF25603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352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F4325-36DC-6450-773E-A6406AF5B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Valuing land in Belgium version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CF403-0621-8980-F1A5-815C13EBA3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15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4E5756-E30B-441E-F6F5-20BB204632E8}"/>
              </a:ext>
            </a:extLst>
          </p:cNvPr>
          <p:cNvSpPr txBox="1"/>
          <p:nvPr/>
        </p:nvSpPr>
        <p:spPr>
          <a:xfrm>
            <a:off x="2381249" y="4003589"/>
            <a:ext cx="19737346" cy="151764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5400" dirty="0"/>
              <a:t>Code: </a:t>
            </a:r>
            <a:r>
              <a:rPr lang="en-GB" sz="5400" dirty="0">
                <a:hlinkClick r:id="rId2"/>
              </a:rPr>
              <a:t>https://github.com/glinney/A4Cap2023shinyapp_complex</a:t>
            </a:r>
            <a:r>
              <a:rPr lang="en-GB" sz="5400" dirty="0"/>
              <a:t>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A9C3FF4-F6C3-027D-66F5-9AE8599C6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8472" y="6286802"/>
            <a:ext cx="21069301" cy="3815922"/>
          </a:xfrm>
        </p:spPr>
        <p:txBody>
          <a:bodyPr/>
          <a:lstStyle/>
          <a:p>
            <a:r>
              <a:rPr lang="en-GB" dirty="0"/>
              <a:t>App: </a:t>
            </a:r>
            <a:r>
              <a:rPr lang="en-GB" dirty="0">
                <a:hlinkClick r:id="rId3"/>
              </a:rPr>
              <a:t>https://glinney.shinyapps.io/A4Cap2023shinyapp2/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2578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7A41-6B81-0A26-A3D6-BCB9B029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could you use shiny apps in your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47653-6F6E-9E17-6D80-4DAF1F9AA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Support your papers</a:t>
            </a:r>
          </a:p>
          <a:p>
            <a:pPr marL="685800" indent="-685800">
              <a:buFontTx/>
              <a:buChar char="-"/>
            </a:pPr>
            <a:r>
              <a:rPr lang="en-GB" dirty="0"/>
              <a:t>Support researcher and decision makers</a:t>
            </a:r>
          </a:p>
          <a:p>
            <a:pPr marL="685800" indent="-685800">
              <a:buFontTx/>
              <a:buChar char="-"/>
            </a:pPr>
            <a:r>
              <a:rPr lang="en-GB" dirty="0"/>
              <a:t>Data collection</a:t>
            </a:r>
          </a:p>
          <a:p>
            <a:pPr marL="685800" indent="-685800">
              <a:buFontTx/>
              <a:buChar char="-"/>
            </a:pPr>
            <a:r>
              <a:rPr lang="en-GB" dirty="0"/>
              <a:t>Engagement and outreach</a:t>
            </a:r>
          </a:p>
          <a:p>
            <a:pPr marL="685800" indent="-68580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02009-2416-399C-473E-46E0DA224C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6525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D33CE-F3E9-D5BA-FEC8-DCAB31DE8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information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083E3-2983-4738-E041-9C5F62C3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If you prefer to code in Python, Shiny is now available for Python (currently in alpha </a:t>
            </a:r>
            <a:r>
              <a:rPr lang="en-GB" dirty="0">
                <a:hlinkClick r:id="rId2"/>
              </a:rPr>
              <a:t>https://shiny.rstudio.com/py/</a:t>
            </a:r>
            <a:r>
              <a:rPr lang="en-GB" dirty="0"/>
              <a:t>)</a:t>
            </a:r>
          </a:p>
          <a:p>
            <a:pPr marL="685800" indent="-685800">
              <a:buFontTx/>
              <a:buChar char="-"/>
            </a:pPr>
            <a:r>
              <a:rPr lang="en-GB" dirty="0"/>
              <a:t>For more shiny app showcases and demos see: </a:t>
            </a:r>
            <a:r>
              <a:rPr lang="en-GB" dirty="0">
                <a:hlinkClick r:id="rId3"/>
              </a:rPr>
              <a:t>https://shiny.rstudio.com/gallery/#user-showcase</a:t>
            </a:r>
            <a:endParaRPr lang="en-GB" dirty="0"/>
          </a:p>
          <a:p>
            <a:endParaRPr lang="en-GB" dirty="0"/>
          </a:p>
          <a:p>
            <a:pPr marL="685800" indent="-68580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4B76D-A7EF-002C-C04D-7A6EBA16E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0551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 of this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49" y="3638550"/>
            <a:ext cx="16731821" cy="7591426"/>
          </a:xfrm>
        </p:spPr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Up to 30 minutes of me talking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What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Why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How </a:t>
            </a:r>
          </a:p>
          <a:p>
            <a:pPr lvl="1" indent="0">
              <a:buNone/>
            </a:pPr>
            <a:endParaRPr lang="en-GB" dirty="0"/>
          </a:p>
          <a:p>
            <a:pPr marL="685800" indent="-685800">
              <a:buFontTx/>
              <a:buChar char="-"/>
            </a:pPr>
            <a:r>
              <a:rPr lang="en-GB" dirty="0"/>
              <a:t>30 minutes of playing with some demo apps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82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E90C4-124E-AF18-6B5C-266B23591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23F4A-2AEE-4189-BA9F-70C75D1E3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333333"/>
                </a:solidFill>
                <a:effectLst/>
              </a:rPr>
              <a:t>Shiny is an R package that makes it easy to build interactive web apps straight from R. </a:t>
            </a:r>
          </a:p>
          <a:p>
            <a:endParaRPr lang="en-GB" dirty="0">
              <a:solidFill>
                <a:srgbClr val="333333"/>
              </a:solidFill>
            </a:endParaRPr>
          </a:p>
          <a:p>
            <a:r>
              <a:rPr lang="en-GB" dirty="0">
                <a:solidFill>
                  <a:srgbClr val="333333"/>
                </a:solidFill>
              </a:rPr>
              <a:t>Shiny apps allow the user to interact with your R code in a web browser through a user friendly interface.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BC2DC7-1952-4A0B-C330-5E6D7B743E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09CAB2-1884-A18F-4CC1-225F4FCF00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509" r="69469"/>
          <a:stretch/>
        </p:blipFill>
        <p:spPr>
          <a:xfrm>
            <a:off x="21362423" y="-216758"/>
            <a:ext cx="2880853" cy="385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45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b="1" dirty="0"/>
              <a:t>To support your papers</a:t>
            </a:r>
          </a:p>
          <a:p>
            <a:pPr marL="1219200" lvl="1" indent="-685800">
              <a:buFontTx/>
              <a:buChar char="-"/>
            </a:pPr>
            <a:r>
              <a:rPr lang="en-GB" dirty="0" err="1">
                <a:hlinkClick r:id="rId3"/>
              </a:rPr>
              <a:t>Comunicating</a:t>
            </a:r>
            <a:r>
              <a:rPr lang="en-GB" dirty="0">
                <a:hlinkClick r:id="rId3"/>
              </a:rPr>
              <a:t> large amount of information 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Support for 3D visualisations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Allows a user to complete analysis themselves 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4"/>
              </a:rPr>
              <a:t>Context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9F3473-C715-1BDE-CACD-7A1A3EECD2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94831" y="7117492"/>
            <a:ext cx="6916439" cy="461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200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b="1" dirty="0"/>
              <a:t>To support researchers and decision makers 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Context dependency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Preference 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B1154E-FCA2-2C97-7A81-E0620DC87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6662" y="5915541"/>
            <a:ext cx="6696188" cy="531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58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b="1" dirty="0"/>
              <a:t>Data collection</a:t>
            </a:r>
          </a:p>
          <a:p>
            <a:pPr marL="1219200" lvl="1" indent="-685800"/>
            <a:r>
              <a:rPr lang="en-GB" dirty="0">
                <a:hlinkClick r:id="rId3"/>
              </a:rPr>
              <a:t>Collect new data (limited to certain types of data)</a:t>
            </a:r>
            <a:endParaRPr lang="en-GB" dirty="0"/>
          </a:p>
          <a:p>
            <a:pPr marL="1219200" lvl="1" indent="-685800"/>
            <a:r>
              <a:rPr lang="en-GB" dirty="0"/>
              <a:t>Collect data on how a user interacts with the app</a:t>
            </a:r>
          </a:p>
          <a:p>
            <a:pPr marL="1219200" lvl="1" indent="-685800"/>
            <a:r>
              <a:rPr lang="en-GB" dirty="0"/>
              <a:t>Collect citizen science data </a:t>
            </a:r>
          </a:p>
          <a:p>
            <a:pPr marL="1219200" lvl="1" indent="-685800"/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273E1D-032D-1FC9-D49C-3D4E4CC5D2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64" r="30828"/>
          <a:stretch/>
        </p:blipFill>
        <p:spPr>
          <a:xfrm>
            <a:off x="19323394" y="5727701"/>
            <a:ext cx="4127156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39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b="1" dirty="0"/>
              <a:t>Engagement and outreach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Interaction with the app engages people 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Support for citizen science 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/>
              <a:t>Makes your work stand out </a:t>
            </a:r>
          </a:p>
          <a:p>
            <a:pPr marL="1219200" lvl="1" indent="-685800">
              <a:buFontTx/>
              <a:buChar char="-"/>
            </a:pP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F0659B-00CC-833E-DFC1-2DC12F978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35050" y="5807677"/>
            <a:ext cx="90678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133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EF1B9-58AD-8CF5-EB13-E5D8D3B10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Things to be careful 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784B3-AF56-7C92-4E8F-600E3D2EE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Misleading </a:t>
            </a:r>
          </a:p>
          <a:p>
            <a:pPr marL="685800" indent="-685800">
              <a:buFontTx/>
              <a:buChar char="-"/>
            </a:pPr>
            <a:r>
              <a:rPr lang="en-GB" dirty="0"/>
              <a:t>Overinterpretations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8D487-B316-1074-E225-31EA9ACF3C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606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C0774-CAAC-40B8-5796-0865482F7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create a 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0CAF-DEB5-E651-CE48-993A50E94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Are Shiny Apps hard to create?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F4F2-2B59-4485-3DD1-86A0A67738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437765"/>
      </p:ext>
    </p:extLst>
  </p:cSld>
  <p:clrMapOvr>
    <a:masterClrMapping/>
  </p:clrMapOvr>
</p:sld>
</file>

<file path=ppt/theme/theme1.xml><?xml version="1.0" encoding="utf-8"?>
<a:theme xmlns:a="http://schemas.openxmlformats.org/drawingml/2006/main" name="CEH Theme">
  <a:themeElements>
    <a:clrScheme name="CEH">
      <a:dk1>
        <a:srgbClr val="575756"/>
      </a:dk1>
      <a:lt1>
        <a:sysClr val="window" lastClr="FFFFFF"/>
      </a:lt1>
      <a:dk2>
        <a:srgbClr val="0282A4"/>
      </a:dk2>
      <a:lt2>
        <a:srgbClr val="E7E6E6"/>
      </a:lt2>
      <a:accent1>
        <a:srgbClr val="4B94A4"/>
      </a:accent1>
      <a:accent2>
        <a:srgbClr val="A1D683"/>
      </a:accent2>
      <a:accent3>
        <a:srgbClr val="148082"/>
      </a:accent3>
      <a:accent4>
        <a:srgbClr val="73A657"/>
      </a:accent4>
      <a:accent5>
        <a:srgbClr val="333333"/>
      </a:accent5>
      <a:accent6>
        <a:srgbClr val="3C7854"/>
      </a:accent6>
      <a:hlink>
        <a:srgbClr val="4B94A4"/>
      </a:hlink>
      <a:folHlink>
        <a:srgbClr val="A1D683"/>
      </a:folHlink>
    </a:clrScheme>
    <a:fontScheme name="CEH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8000" b="1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17F9744C-9AF7-4D57-8F75-0EB64E351A93}" vid="{0E8424A2-D6A9-4731-9EA1-BAA39A4B18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CFC1874B3A464D97265187A39EFA84" ma:contentTypeVersion="13" ma:contentTypeDescription="Create a new document." ma:contentTypeScope="" ma:versionID="a8012e590551f6a02d6ef0a414987c04">
  <xsd:schema xmlns:xsd="http://www.w3.org/2001/XMLSchema" xmlns:xs="http://www.w3.org/2001/XMLSchema" xmlns:p="http://schemas.microsoft.com/office/2006/metadata/properties" xmlns:ns3="62d9bbd6-4e62-47f6-bd3a-15f67d1ef6ab" xmlns:ns4="a1dcb0ce-f22e-48a5-b494-f6c6828f414d" targetNamespace="http://schemas.microsoft.com/office/2006/metadata/properties" ma:root="true" ma:fieldsID="e5b73578d9ba7e7d4a86b6cbcc045d52" ns3:_="" ns4:_="">
    <xsd:import namespace="62d9bbd6-4e62-47f6-bd3a-15f67d1ef6ab"/>
    <xsd:import namespace="a1dcb0ce-f22e-48a5-b494-f6c6828f414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d9bbd6-4e62-47f6-bd3a-15f67d1ef6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cb0ce-f22e-48a5-b494-f6c6828f414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EEB600F-30D8-45EE-B9F1-E174FE1BACF3}">
  <ds:schemaRefs>
    <ds:schemaRef ds:uri="http://purl.org/dc/terms/"/>
    <ds:schemaRef ds:uri="a1dcb0ce-f22e-48a5-b494-f6c6828f414d"/>
    <ds:schemaRef ds:uri="http://purl.org/dc/elements/1.1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62d9bbd6-4e62-47f6-bd3a-15f67d1ef6ab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5C806DB-8A60-4A4D-850E-46247F3045E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d9bbd6-4e62-47f6-bd3a-15f67d1ef6ab"/>
    <ds:schemaRef ds:uri="a1dcb0ce-f22e-48a5-b494-f6c6828f41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ABEA2B-09B4-4F2F-9E98-D78C3AE01C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5214</TotalTime>
  <Words>922</Words>
  <Application>Microsoft Office PowerPoint</Application>
  <PresentationFormat>Custom</PresentationFormat>
  <Paragraphs>138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Calisto MT</vt:lpstr>
      <vt:lpstr>Cambria</vt:lpstr>
      <vt:lpstr>CEH Theme</vt:lpstr>
      <vt:lpstr>Using shiny apps for communication and engagement of your research</vt:lpstr>
      <vt:lpstr>Structure of this workshop</vt:lpstr>
      <vt:lpstr>What is a shiny app</vt:lpstr>
      <vt:lpstr>Why should you make Shiny apps  </vt:lpstr>
      <vt:lpstr>Why should you make Shiny apps  </vt:lpstr>
      <vt:lpstr>Why should you make Shiny apps  </vt:lpstr>
      <vt:lpstr>Why should you make Shiny apps  </vt:lpstr>
      <vt:lpstr>Things to be careful of</vt:lpstr>
      <vt:lpstr>How to create a shiny app</vt:lpstr>
      <vt:lpstr>How to create a shiny app</vt:lpstr>
      <vt:lpstr>Old faithful Geyser</vt:lpstr>
      <vt:lpstr>Old faithful geyser app</vt:lpstr>
      <vt:lpstr>Valuing land in Belgium  </vt:lpstr>
      <vt:lpstr>Valuing land in Belgium version 1</vt:lpstr>
      <vt:lpstr>Valuing land in Belgium version 2</vt:lpstr>
      <vt:lpstr>How could you use shiny apps in your work?</vt:lpstr>
      <vt:lpstr>Further information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visualization platform to analyze contextual links between natural capital and ecosystem services</dc:title>
  <dc:creator>George Linney</dc:creator>
  <cp:lastModifiedBy>George Linney</cp:lastModifiedBy>
  <cp:revision>41</cp:revision>
  <dcterms:created xsi:type="dcterms:W3CDTF">2020-10-07T19:04:12Z</dcterms:created>
  <dcterms:modified xsi:type="dcterms:W3CDTF">2023-03-05T13:24:15Z</dcterms:modified>
</cp:coreProperties>
</file>